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474" y="-96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85774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09765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1262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27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49922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97661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989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8633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84826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14042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44420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7/28/2020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18305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Immagine 52" descr="et voila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04314" y="2397967"/>
            <a:ext cx="1284466" cy="958409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2" name="Immagine 51" descr="iblei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2180" y="1355582"/>
            <a:ext cx="1491292" cy="111703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51" name="Immagine 50" descr="comunicazione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84691" y="4616554"/>
            <a:ext cx="2095500" cy="139446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49" name="Immagine 48" descr="scacchi.jfif"/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lum bright="50000" contrast="-42000"/>
          </a:blip>
          <a:stretch>
            <a:fillRect/>
          </a:stretch>
        </p:blipFill>
        <p:spPr>
          <a:xfrm>
            <a:off x="498255" y="4637704"/>
            <a:ext cx="2194560" cy="13335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0"/>
              </a:srgbClr>
            </a:outerShdw>
            <a:softEdge rad="31750"/>
          </a:effectLst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9114" y="0"/>
            <a:ext cx="8887310" cy="1439155"/>
          </a:xfrm>
          <a:prstGeom prst="rect">
            <a:avLst/>
          </a:prstGeom>
        </p:spPr>
      </p:pic>
      <p:sp>
        <p:nvSpPr>
          <p:cNvPr id="12" name="Rettangolo 11"/>
          <p:cNvSpPr/>
          <p:nvPr/>
        </p:nvSpPr>
        <p:spPr>
          <a:xfrm>
            <a:off x="2286000" y="360099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sz="1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CasellaDiTesto 29"/>
          <p:cNvSpPr txBox="1"/>
          <p:nvPr/>
        </p:nvSpPr>
        <p:spPr>
          <a:xfrm>
            <a:off x="1664677" y="3704492"/>
            <a:ext cx="5017477" cy="1003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1" name="Rettangolo arrotondato 30"/>
          <p:cNvSpPr/>
          <p:nvPr/>
        </p:nvSpPr>
        <p:spPr>
          <a:xfrm>
            <a:off x="394447" y="3200401"/>
            <a:ext cx="8382194" cy="1255059"/>
          </a:xfrm>
          <a:prstGeom prst="roundRect">
            <a:avLst/>
          </a:prstGeom>
          <a:gradFill>
            <a:gsLst>
              <a:gs pos="49000">
                <a:schemeClr val="accent6">
                  <a:lumMod val="20000"/>
                  <a:lumOff val="80000"/>
                  <a:alpha val="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/>
            <a:r>
              <a:rPr lang="it-IT" sz="1000" dirty="0" smtClean="0">
                <a:solidFill>
                  <a:srgbClr val="0070C0"/>
                </a:solidFill>
                <a:latin typeface="Agency FB" pitchFamily="34" charset="0"/>
              </a:rPr>
              <a:t>Fondi Strutturali Europei  – Programma Operativo Nazionale “Per la scuola, competenze e ambienti per l’apprendimento” 2014-2020</a:t>
            </a:r>
          </a:p>
          <a:p>
            <a:pPr algn="ctr"/>
            <a:r>
              <a:rPr lang="it-IT" sz="1000" dirty="0" smtClean="0">
                <a:solidFill>
                  <a:srgbClr val="0070C0"/>
                </a:solidFill>
                <a:latin typeface="Agency FB" pitchFamily="34" charset="0"/>
              </a:rPr>
              <a:t>Asse I – Istruzione Fondo Sociale Europeo (FSE). Obiettivo Specifico 10.2–Miglioramento delle competenze chiave degli allievi. </a:t>
            </a:r>
          </a:p>
          <a:p>
            <a:pPr algn="ctr"/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Sotto Azione 10.2.2A Competenze di base</a:t>
            </a:r>
            <a:endParaRPr lang="it-IT" sz="1000" dirty="0" smtClean="0">
              <a:solidFill>
                <a:srgbClr val="0070C0"/>
              </a:solidFill>
              <a:latin typeface="Agency FB" pitchFamily="34" charset="0"/>
            </a:endParaRPr>
          </a:p>
          <a:p>
            <a:pPr algn="ctr"/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Avviso </a:t>
            </a:r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prot. </a:t>
            </a:r>
            <a:r>
              <a:rPr lang="it-IT" sz="1000" b="1" i="1" dirty="0" smtClean="0">
                <a:solidFill>
                  <a:srgbClr val="0070C0"/>
                </a:solidFill>
                <a:latin typeface="Agency FB" pitchFamily="34" charset="0"/>
              </a:rPr>
              <a:t>AOODGEFID/4396 del 09/03/2018</a:t>
            </a:r>
            <a:r>
              <a:rPr lang="it-IT" sz="1000" dirty="0" smtClean="0">
                <a:solidFill>
                  <a:srgbClr val="0070C0"/>
                </a:solidFill>
                <a:latin typeface="Agency FB" pitchFamily="34" charset="0"/>
              </a:rPr>
              <a:t> </a:t>
            </a:r>
            <a:r>
              <a:rPr lang="it-IT" sz="1000" i="1" dirty="0" smtClean="0">
                <a:solidFill>
                  <a:srgbClr val="0070C0"/>
                </a:solidFill>
                <a:latin typeface="Agency FB" pitchFamily="34" charset="0"/>
              </a:rPr>
              <a:t>per la realizzazione di progetti di potenziamento delle competenze di base in chiave innovativa, a supporto dell’offerta formativa - FSE - Competenze di base - 2a edizione. </a:t>
            </a:r>
            <a:endParaRPr lang="it-IT" sz="1000" dirty="0" smtClean="0">
              <a:solidFill>
                <a:srgbClr val="0070C0"/>
              </a:solidFill>
              <a:latin typeface="Agency FB" pitchFamily="34" charset="0"/>
            </a:endParaRPr>
          </a:p>
          <a:p>
            <a:pPr algn="ctr"/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Autorizzazione AOODGEFID-22750 del 01/07/2019</a:t>
            </a:r>
            <a:endParaRPr lang="it-IT" sz="1000" dirty="0" smtClean="0">
              <a:solidFill>
                <a:srgbClr val="0070C0"/>
              </a:solidFill>
              <a:latin typeface="Agency FB" pitchFamily="34" charset="0"/>
            </a:endParaRPr>
          </a:p>
          <a:p>
            <a:pPr algn="ctr"/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Progetto codice: 10.2.2A-FSEPON-SI-2019-184, “Imparo esplorando - 2”</a:t>
            </a:r>
            <a:endParaRPr lang="it-IT" sz="1000" dirty="0" smtClean="0">
              <a:solidFill>
                <a:srgbClr val="0070C0"/>
              </a:solidFill>
              <a:latin typeface="Agency FB" pitchFamily="34" charset="0"/>
            </a:endParaRPr>
          </a:p>
          <a:p>
            <a:pPr algn="ctr"/>
            <a:r>
              <a:rPr lang="it-IT" sz="1000" b="1" dirty="0" smtClean="0">
                <a:solidFill>
                  <a:srgbClr val="0070C0"/>
                </a:solidFill>
                <a:latin typeface="Agency FB" pitchFamily="34" charset="0"/>
              </a:rPr>
              <a:t>CUP H98H18000620007</a:t>
            </a:r>
            <a:endParaRPr lang="it-IT" sz="1000" dirty="0" smtClean="0">
              <a:solidFill>
                <a:srgbClr val="0070C0"/>
              </a:solidFill>
              <a:latin typeface="Agency FB" pitchFamily="34" charset="0"/>
            </a:endParaRPr>
          </a:p>
          <a:p>
            <a:pPr algn="ctr"/>
            <a:endParaRPr lang="it-IT" sz="1000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3" name="Rettangolo arrotondato 32"/>
          <p:cNvSpPr/>
          <p:nvPr/>
        </p:nvSpPr>
        <p:spPr>
          <a:xfrm>
            <a:off x="1748701" y="6377353"/>
            <a:ext cx="5709139" cy="398585"/>
          </a:xfrm>
          <a:prstGeom prst="roundRect">
            <a:avLst/>
          </a:prstGeom>
          <a:gradFill>
            <a:gsLst>
              <a:gs pos="0">
                <a:schemeClr val="accent6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>
                <a:lumMod val="75000"/>
              </a:schemeClr>
            </a:solidFill>
          </a:ln>
          <a:effectLst>
            <a:softEdge rad="889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>
                <a:solidFill>
                  <a:srgbClr val="002060"/>
                </a:solidFill>
                <a:latin typeface="AR DARLING" panose="02000000000000000000" pitchFamily="2" charset="0"/>
              </a:rPr>
              <a:t>Con </a:t>
            </a:r>
            <a:r>
              <a:rPr lang="it-IT" smtClean="0">
                <a:solidFill>
                  <a:srgbClr val="002060"/>
                </a:solidFill>
                <a:latin typeface="AR DARLING" panose="02000000000000000000" pitchFamily="2" charset="0"/>
              </a:rPr>
              <a:t>l’Europa investiamo nel vostro futuro</a:t>
            </a:r>
            <a:endParaRPr lang="it-IT">
              <a:solidFill>
                <a:srgbClr val="002060"/>
              </a:solidFill>
              <a:latin typeface="AR DARLING" panose="02000000000000000000" pitchFamily="2" charset="0"/>
            </a:endParaRPr>
          </a:p>
        </p:txBody>
      </p:sp>
      <p:graphicFrame>
        <p:nvGraphicFramePr>
          <p:cNvPr id="37" name="Tabella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57940834"/>
              </p:ext>
            </p:extLst>
          </p:nvPr>
        </p:nvGraphicFramePr>
        <p:xfrm>
          <a:off x="1524000" y="4784348"/>
          <a:ext cx="6060141" cy="558617"/>
        </p:xfrm>
        <a:graphic>
          <a:graphicData uri="http://schemas.openxmlformats.org/drawingml/2006/table">
            <a:tbl>
              <a:tblPr/>
              <a:tblGrid>
                <a:gridCol w="6060141"/>
              </a:tblGrid>
              <a:tr h="5586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“Imparo esplorando - 2”</a:t>
                      </a:r>
                      <a:endParaRPr lang="it-IT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400" b="1" i="1" dirty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Progetto: </a:t>
                      </a:r>
                      <a:r>
                        <a:rPr lang="it-IT" sz="1400" b="1" i="1" dirty="0" smtClean="0">
                          <a:solidFill>
                            <a:srgbClr val="C00000"/>
                          </a:solidFill>
                          <a:latin typeface="Comic Sans MS"/>
                          <a:ea typeface="Calibri"/>
                          <a:cs typeface="Times New Roman"/>
                        </a:rPr>
                        <a:t>10.2.2A-FSEPON-SI-2019-184</a:t>
                      </a:r>
                      <a:endParaRPr lang="it-IT" sz="1100" dirty="0">
                        <a:solidFill>
                          <a:srgbClr val="C0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9535" marR="89535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1" name="Immagine 20" descr="INTESTAZIONE COMPLETA 2018-19 per targa pon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683171" y="1722616"/>
            <a:ext cx="4053166" cy="1390502"/>
          </a:xfrm>
          <a:prstGeom prst="rect">
            <a:avLst/>
          </a:prstGeom>
          <a:ln w="12700">
            <a:noFill/>
          </a:ln>
          <a:effectLst>
            <a:softEdge rad="31750"/>
          </a:effectLst>
        </p:spPr>
      </p:pic>
      <p:pic>
        <p:nvPicPr>
          <p:cNvPr id="18" name="Immagine 17" descr="corsi-inglese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12377" y="1496152"/>
            <a:ext cx="995082" cy="695314"/>
          </a:xfrm>
          <a:prstGeom prst="rect">
            <a:avLst/>
          </a:prstGeom>
        </p:spPr>
      </p:pic>
      <p:sp>
        <p:nvSpPr>
          <p:cNvPr id="24" name="Rettangolo 23"/>
          <p:cNvSpPr/>
          <p:nvPr/>
        </p:nvSpPr>
        <p:spPr>
          <a:xfrm rot="19745842">
            <a:off x="125576" y="5417223"/>
            <a:ext cx="293139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b="1" i="1" spc="120" dirty="0" err="1" smtClean="0">
                <a:solidFill>
                  <a:srgbClr val="FF0000"/>
                </a:solidFill>
                <a:latin typeface="Bauhaus 93" pitchFamily="82" charset="0"/>
              </a:rPr>
              <a:t>Scacco</a:t>
            </a:r>
            <a:r>
              <a:rPr lang="en-US" sz="1200" b="1" i="1" spc="12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1200" b="1" i="1" spc="120" dirty="0" err="1" smtClean="0">
                <a:solidFill>
                  <a:srgbClr val="FF0000"/>
                </a:solidFill>
                <a:latin typeface="Bauhaus 93" pitchFamily="82" charset="0"/>
              </a:rPr>
              <a:t>Matto</a:t>
            </a:r>
            <a:r>
              <a:rPr lang="en-US" sz="1200" b="1" i="1" spc="12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1200" b="1" i="1" spc="120" dirty="0" err="1" smtClean="0">
                <a:solidFill>
                  <a:srgbClr val="FF0000"/>
                </a:solidFill>
                <a:latin typeface="Bauhaus 93" pitchFamily="82" charset="0"/>
              </a:rPr>
              <a:t>alla</a:t>
            </a:r>
            <a:r>
              <a:rPr lang="en-US" sz="1200" b="1" i="1" spc="120" dirty="0" smtClean="0">
                <a:solidFill>
                  <a:srgbClr val="FF0000"/>
                </a:solidFill>
                <a:latin typeface="Bauhaus 93" pitchFamily="82" charset="0"/>
              </a:rPr>
              <a:t> </a:t>
            </a:r>
            <a:r>
              <a:rPr lang="en-US" sz="1200" b="1" i="1" spc="120" dirty="0" err="1" smtClean="0">
                <a:solidFill>
                  <a:srgbClr val="FF0000"/>
                </a:solidFill>
                <a:latin typeface="Bauhaus 93" pitchFamily="82" charset="0"/>
              </a:rPr>
              <a:t>Matematica</a:t>
            </a:r>
            <a:endParaRPr lang="en-US" sz="1200" b="1" i="1" spc="120" dirty="0">
              <a:solidFill>
                <a:srgbClr val="FF0000"/>
              </a:solidFill>
              <a:latin typeface="Bauhaus 93" pitchFamily="82" charset="0"/>
            </a:endParaRPr>
          </a:p>
        </p:txBody>
      </p:sp>
      <p:sp>
        <p:nvSpPr>
          <p:cNvPr id="26" name="Rettangolo 25"/>
          <p:cNvSpPr/>
          <p:nvPr/>
        </p:nvSpPr>
        <p:spPr>
          <a:xfrm rot="258872">
            <a:off x="6443926" y="5961168"/>
            <a:ext cx="245483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b="1" spc="120" dirty="0" err="1" smtClean="0">
                <a:solidFill>
                  <a:srgbClr val="C52113"/>
                </a:solidFill>
                <a:latin typeface="Papyrus" pitchFamily="66" charset="0"/>
              </a:rPr>
              <a:t>Diversamente</a:t>
            </a:r>
            <a:r>
              <a:rPr lang="en-US" sz="1200" b="1" spc="120" dirty="0" smtClean="0">
                <a:solidFill>
                  <a:srgbClr val="C52113"/>
                </a:solidFill>
                <a:latin typeface="Papyrus" pitchFamily="66" charset="0"/>
              </a:rPr>
              <a:t> … </a:t>
            </a:r>
            <a:r>
              <a:rPr lang="en-US" sz="1200" b="1" spc="120" dirty="0" err="1" smtClean="0">
                <a:solidFill>
                  <a:srgbClr val="C52113"/>
                </a:solidFill>
                <a:latin typeface="Papyrus" pitchFamily="66" charset="0"/>
              </a:rPr>
              <a:t>comunicativi</a:t>
            </a:r>
            <a:endParaRPr lang="en-US" sz="1200" b="1" spc="120" dirty="0">
              <a:solidFill>
                <a:srgbClr val="C52113"/>
              </a:solidFill>
              <a:latin typeface="Papyrus" pitchFamily="66" charset="0"/>
            </a:endParaRPr>
          </a:p>
        </p:txBody>
      </p:sp>
      <p:sp>
        <p:nvSpPr>
          <p:cNvPr id="34" name="Rettangolo 33"/>
          <p:cNvSpPr/>
          <p:nvPr/>
        </p:nvSpPr>
        <p:spPr>
          <a:xfrm rot="20692564">
            <a:off x="161366" y="2277036"/>
            <a:ext cx="1846729" cy="233083"/>
          </a:xfrm>
          <a:prstGeom prst="rect">
            <a:avLst/>
          </a:prstGeom>
        </p:spPr>
        <p:txBody>
          <a:bodyPr wrap="none">
            <a:prstTxWarp prst="textArchUp">
              <a:avLst>
                <a:gd name="adj" fmla="val 10628027"/>
              </a:avLst>
            </a:prstTxWarp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Inglese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 </a:t>
            </a:r>
            <a:r>
              <a:rPr lang="en-US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classi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 </a:t>
            </a:r>
            <a:r>
              <a:rPr lang="en-US" sz="12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ponte</a:t>
            </a:r>
            <a:r>
              <a:rPr lang="en-US" sz="1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Playlist Script"/>
              </a:rPr>
              <a:t> 2</a:t>
            </a:r>
            <a:endParaRPr lang="en-US" sz="1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Playlist Script"/>
            </a:endParaRPr>
          </a:p>
        </p:txBody>
      </p:sp>
      <p:sp>
        <p:nvSpPr>
          <p:cNvPr id="42" name="Rettangolo 41"/>
          <p:cNvSpPr/>
          <p:nvPr/>
        </p:nvSpPr>
        <p:spPr>
          <a:xfrm rot="885833">
            <a:off x="824204" y="1773180"/>
            <a:ext cx="2161754" cy="188259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laylist Script"/>
              </a:rPr>
              <a:t>Let's speak English!</a:t>
            </a:r>
            <a:endParaRPr lang="it-IT" sz="1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3" name="Rettangolo 42"/>
          <p:cNvSpPr/>
          <p:nvPr/>
        </p:nvSpPr>
        <p:spPr>
          <a:xfrm rot="694010">
            <a:off x="754976" y="2671393"/>
            <a:ext cx="1837765" cy="279101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1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Playlist Script"/>
              </a:rPr>
              <a:t>English for everyone</a:t>
            </a:r>
            <a:endParaRPr lang="it-IT" sz="12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8" name="Rettangolo 47"/>
          <p:cNvSpPr/>
          <p:nvPr/>
        </p:nvSpPr>
        <p:spPr>
          <a:xfrm>
            <a:off x="6624734" y="1586205"/>
            <a:ext cx="2519266" cy="7651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9564036"/>
              </a:avLst>
            </a:prstTxWarp>
            <a:spAutoFit/>
          </a:bodyPr>
          <a:lstStyle/>
          <a:p>
            <a:pPr algn="ctr"/>
            <a:r>
              <a:rPr lang="it-IT" sz="1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Scoprire le meraviglie degli </a:t>
            </a:r>
            <a:r>
              <a:rPr lang="it-IT" sz="12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Iblei</a:t>
            </a:r>
            <a:endParaRPr lang="it-IT" sz="12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0" name="Immagine 49" descr="spagnolo.jf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23608" y="5372178"/>
            <a:ext cx="1524138" cy="925986"/>
          </a:xfrm>
          <a:prstGeom prst="rect">
            <a:avLst/>
          </a:prstGeom>
          <a:ln>
            <a:solidFill>
              <a:srgbClr val="0099FF"/>
            </a:solidFill>
          </a:ln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xmlns="" val="199921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ttivo">
  <a:themeElements>
    <a:clrScheme name="Retrospettivo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noFill/>
        <a:ln>
          <a:solidFill>
            <a:srgbClr val="0099FF"/>
          </a:solidFill>
        </a:ln>
      </a:spPr>
      <a:bodyPr wrap="none" lIns="91440" tIns="45720" rIns="91440" bIns="45720">
        <a:prstTxWarp prst="textArchUp">
          <a:avLst/>
        </a:prstTxWarp>
        <a:spAutoFit/>
        <a:scene3d>
          <a:camera prst="perspectiveRelaxed"/>
          <a:lightRig rig="brightRoom" dir="t"/>
        </a:scene3d>
        <a:sp3d extrusionH="57150" contourW="6350" prstMaterial="plastic">
          <a:bevelT w="20320" h="20320"/>
          <a:contourClr>
            <a:schemeClr val="accent1">
              <a:tint val="100000"/>
              <a:shade val="100000"/>
              <a:hueMod val="100000"/>
              <a:satMod val="100000"/>
            </a:schemeClr>
          </a:contourClr>
        </a:sp3d>
      </a:bodyPr>
      <a:lstStyle>
        <a:defPPr algn="ctr">
          <a:defRPr sz="1200" b="1" cap="all" spc="0" dirty="0" err="1" smtClean="0">
            <a:ln/>
            <a:solidFill>
              <a:schemeClr val="accent1"/>
            </a:solidFill>
            <a:effectLst>
              <a:outerShdw blurRad="19685" dist="12700" dir="5400000" algn="tl" rotWithShape="0">
                <a:schemeClr val="accent1">
                  <a:satMod val="130000"/>
                  <a:alpha val="60000"/>
                </a:schemeClr>
              </a:outerShdw>
              <a:reflection blurRad="6350" stA="55000" endA="300" endPos="45500" dir="5400000" sy="-100000" algn="bl" rotWithShape="0"/>
            </a:effectLst>
            <a:latin typeface="Papyrus" pitchFamily="66" charset="0"/>
          </a:defRPr>
        </a:defPPr>
      </a:lstStyle>
    </a:spDef>
  </a:objectDefaults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3077</TotalTime>
  <Words>134</Words>
  <Application>Microsoft Office PowerPoint</Application>
  <PresentationFormat>Presentazione su schermo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Retrospettivo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Alessandra</dc:creator>
  <cp:lastModifiedBy>Alessandra</cp:lastModifiedBy>
  <cp:revision>36</cp:revision>
  <dcterms:created xsi:type="dcterms:W3CDTF">2018-07-27T04:55:02Z</dcterms:created>
  <dcterms:modified xsi:type="dcterms:W3CDTF">2020-07-28T18:58:12Z</dcterms:modified>
</cp:coreProperties>
</file>